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4519613" cy="6735763"/>
  <p:defaultTextStyle>
    <a:defPPr>
      <a:defRPr lang="ja-JP"/>
    </a:defPPr>
    <a:lvl1pPr marL="0" algn="l" defTabSz="914191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57096" algn="l" defTabSz="914191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914191" algn="l" defTabSz="914191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371289" algn="l" defTabSz="914191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828383" algn="l" defTabSz="914191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914191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742577" algn="l" defTabSz="914191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914191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914191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027" y="-226"/>
      </p:cViewPr>
      <p:guideLst>
        <p:guide orient="horz" pos="2161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1958975" cy="33655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2560640" y="0"/>
            <a:ext cx="1957387" cy="33655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F71B04D2-DFA4-45D4-92DE-F08DCC1B6685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577850" y="504825"/>
            <a:ext cx="3365500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52438" y="3198815"/>
            <a:ext cx="3614737" cy="3032125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625"/>
            <a:ext cx="1958975" cy="33655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2560640" y="6397625"/>
            <a:ext cx="1957387" cy="33655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760F38CB-0AD8-4D7D-90FD-D5C89FEEA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09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96" algn="l" defTabSz="9141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91" algn="l" defTabSz="9141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289" algn="l" defTabSz="9141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383" algn="l" defTabSz="9141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9141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577" algn="l" defTabSz="9141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9141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9141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4" y="2130429"/>
            <a:ext cx="7772401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E0D-CFB6-4019-8EF7-5D07E23C3F64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B586-700C-4CE7-B635-F92DC5EF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61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E0D-CFB6-4019-8EF7-5D07E23C3F64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B586-700C-4CE7-B635-F92DC5EF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16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5" y="274639"/>
            <a:ext cx="6019799" cy="585152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E0D-CFB6-4019-8EF7-5D07E23C3F64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B586-700C-4CE7-B635-F92DC5EF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79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E0D-CFB6-4019-8EF7-5D07E23C3F64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B586-700C-4CE7-B635-F92DC5EF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72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7" y="4406904"/>
            <a:ext cx="7772401" cy="1362075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7" y="2906713"/>
            <a:ext cx="77724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1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E0D-CFB6-4019-8EF7-5D07E23C3F64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B586-700C-4CE7-B635-F92DC5EF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46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E0D-CFB6-4019-8EF7-5D07E23C3F64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B586-700C-4CE7-B635-F92DC5EF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39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6" indent="0">
              <a:buNone/>
              <a:defRPr sz="2000" b="1"/>
            </a:lvl2pPr>
            <a:lvl3pPr marL="914191" indent="0">
              <a:buNone/>
              <a:defRPr sz="1700" b="1"/>
            </a:lvl3pPr>
            <a:lvl4pPr marL="1371289" indent="0">
              <a:buNone/>
              <a:defRPr sz="1600" b="1"/>
            </a:lvl4pPr>
            <a:lvl5pPr marL="1828383" indent="0">
              <a:buNone/>
              <a:defRPr sz="1600" b="1"/>
            </a:lvl5pPr>
            <a:lvl6pPr marL="2285480" indent="0">
              <a:buNone/>
              <a:defRPr sz="1600" b="1"/>
            </a:lvl6pPr>
            <a:lvl7pPr marL="2742577" indent="0">
              <a:buNone/>
              <a:defRPr sz="1600" b="1"/>
            </a:lvl7pPr>
            <a:lvl8pPr marL="3199672" indent="0">
              <a:buNone/>
              <a:defRPr sz="1600" b="1"/>
            </a:lvl8pPr>
            <a:lvl9pPr marL="3656768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4" y="1535116"/>
            <a:ext cx="4041776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6" indent="0">
              <a:buNone/>
              <a:defRPr sz="2000" b="1"/>
            </a:lvl2pPr>
            <a:lvl3pPr marL="914191" indent="0">
              <a:buNone/>
              <a:defRPr sz="1700" b="1"/>
            </a:lvl3pPr>
            <a:lvl4pPr marL="1371289" indent="0">
              <a:buNone/>
              <a:defRPr sz="1600" b="1"/>
            </a:lvl4pPr>
            <a:lvl5pPr marL="1828383" indent="0">
              <a:buNone/>
              <a:defRPr sz="1600" b="1"/>
            </a:lvl5pPr>
            <a:lvl6pPr marL="2285480" indent="0">
              <a:buNone/>
              <a:defRPr sz="1600" b="1"/>
            </a:lvl6pPr>
            <a:lvl7pPr marL="2742577" indent="0">
              <a:buNone/>
              <a:defRPr sz="1600" b="1"/>
            </a:lvl7pPr>
            <a:lvl8pPr marL="3199672" indent="0">
              <a:buNone/>
              <a:defRPr sz="1600" b="1"/>
            </a:lvl8pPr>
            <a:lvl9pPr marL="3656768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4" y="2174875"/>
            <a:ext cx="4041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E0D-CFB6-4019-8EF7-5D07E23C3F64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B586-700C-4CE7-B635-F92DC5EF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47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E0D-CFB6-4019-8EF7-5D07E23C3F64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B586-700C-4CE7-B635-F92DC5EF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89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E0D-CFB6-4019-8EF7-5D07E23C3F64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B586-700C-4CE7-B635-F92DC5EF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90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2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3" y="1435104"/>
            <a:ext cx="30083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96" indent="0">
              <a:buNone/>
              <a:defRPr sz="1200"/>
            </a:lvl2pPr>
            <a:lvl3pPr marL="914191" indent="0">
              <a:buNone/>
              <a:defRPr sz="1100"/>
            </a:lvl3pPr>
            <a:lvl4pPr marL="1371289" indent="0">
              <a:buNone/>
              <a:defRPr sz="900"/>
            </a:lvl4pPr>
            <a:lvl5pPr marL="1828383" indent="0">
              <a:buNone/>
              <a:defRPr sz="900"/>
            </a:lvl5pPr>
            <a:lvl6pPr marL="2285480" indent="0">
              <a:buNone/>
              <a:defRPr sz="900"/>
            </a:lvl6pPr>
            <a:lvl7pPr marL="2742577" indent="0">
              <a:buNone/>
              <a:defRPr sz="900"/>
            </a:lvl7pPr>
            <a:lvl8pPr marL="3199672" indent="0">
              <a:buNone/>
              <a:defRPr sz="900"/>
            </a:lvl8pPr>
            <a:lvl9pPr marL="3656768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E0D-CFB6-4019-8EF7-5D07E23C3F64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B586-700C-4CE7-B635-F92DC5EF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36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96" indent="0">
              <a:buNone/>
              <a:defRPr sz="2900"/>
            </a:lvl2pPr>
            <a:lvl3pPr marL="914191" indent="0">
              <a:buNone/>
              <a:defRPr sz="2400"/>
            </a:lvl3pPr>
            <a:lvl4pPr marL="1371289" indent="0">
              <a:buNone/>
              <a:defRPr sz="2000"/>
            </a:lvl4pPr>
            <a:lvl5pPr marL="1828383" indent="0">
              <a:buNone/>
              <a:defRPr sz="2000"/>
            </a:lvl5pPr>
            <a:lvl6pPr marL="2285480" indent="0">
              <a:buNone/>
              <a:defRPr sz="2000"/>
            </a:lvl6pPr>
            <a:lvl7pPr marL="2742577" indent="0">
              <a:buNone/>
              <a:defRPr sz="2000"/>
            </a:lvl7pPr>
            <a:lvl8pPr marL="3199672" indent="0">
              <a:buNone/>
              <a:defRPr sz="2000"/>
            </a:lvl8pPr>
            <a:lvl9pPr marL="3656768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096" indent="0">
              <a:buNone/>
              <a:defRPr sz="1200"/>
            </a:lvl2pPr>
            <a:lvl3pPr marL="914191" indent="0">
              <a:buNone/>
              <a:defRPr sz="1100"/>
            </a:lvl3pPr>
            <a:lvl4pPr marL="1371289" indent="0">
              <a:buNone/>
              <a:defRPr sz="900"/>
            </a:lvl4pPr>
            <a:lvl5pPr marL="1828383" indent="0">
              <a:buNone/>
              <a:defRPr sz="900"/>
            </a:lvl5pPr>
            <a:lvl6pPr marL="2285480" indent="0">
              <a:buNone/>
              <a:defRPr sz="900"/>
            </a:lvl6pPr>
            <a:lvl7pPr marL="2742577" indent="0">
              <a:buNone/>
              <a:defRPr sz="900"/>
            </a:lvl7pPr>
            <a:lvl8pPr marL="3199672" indent="0">
              <a:buNone/>
              <a:defRPr sz="900"/>
            </a:lvl8pPr>
            <a:lvl9pPr marL="3656768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E0D-CFB6-4019-8EF7-5D07E23C3F64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B586-700C-4CE7-B635-F92DC5EF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82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2" y="274639"/>
            <a:ext cx="8229600" cy="1143000"/>
          </a:xfrm>
          <a:prstGeom prst="rect">
            <a:avLst/>
          </a:prstGeom>
        </p:spPr>
        <p:txBody>
          <a:bodyPr vert="horz" lIns="91419" tIns="45710" rIns="91419" bIns="4571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600200"/>
            <a:ext cx="8229600" cy="4525965"/>
          </a:xfrm>
          <a:prstGeom prst="rect">
            <a:avLst/>
          </a:prstGeom>
        </p:spPr>
        <p:txBody>
          <a:bodyPr vert="horz" lIns="91419" tIns="45710" rIns="91419" bIns="4571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7"/>
          </a:xfrm>
          <a:prstGeom prst="rect">
            <a:avLst/>
          </a:prstGeom>
        </p:spPr>
        <p:txBody>
          <a:bodyPr vert="horz" lIns="91419" tIns="45710" rIns="91419" bIns="4571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5CE0D-CFB6-4019-8EF7-5D07E23C3F64}" type="datetimeFigureOut">
              <a:rPr kumimoji="1" lang="ja-JP" altLang="en-US" smtClean="0"/>
              <a:t>2016/8/3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7"/>
          </a:xfrm>
          <a:prstGeom prst="rect">
            <a:avLst/>
          </a:prstGeom>
        </p:spPr>
        <p:txBody>
          <a:bodyPr vert="horz" lIns="91419" tIns="45710" rIns="91419" bIns="4571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7"/>
          </a:xfrm>
          <a:prstGeom prst="rect">
            <a:avLst/>
          </a:prstGeom>
        </p:spPr>
        <p:txBody>
          <a:bodyPr vert="horz" lIns="91419" tIns="45710" rIns="91419" bIns="4571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9B586-700C-4CE7-B635-F92DC5EF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65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191" rtl="0" eaLnBrk="1" latinLnBrk="0" hangingPunct="1">
        <a:spcBef>
          <a:spcPct val="0"/>
        </a:spcBef>
        <a:buNone/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1" indent="-342821" algn="l" defTabSz="91419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0" indent="-285685" algn="l" defTabSz="91419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1" indent="-228548" algn="l" defTabSz="91419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36" indent="-228548" algn="l" defTabSz="91419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2" indent="-228548" algn="l" defTabSz="91419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28" indent="-228548" algn="l" defTabSz="91419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25" indent="-228548" algn="l" defTabSz="91419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21" indent="-228548" algn="l" defTabSz="91419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16" indent="-228548" algn="l" defTabSz="91419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91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6" algn="l" defTabSz="914191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1" algn="l" defTabSz="914191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9" algn="l" defTabSz="914191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3" algn="l" defTabSz="914191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0" algn="l" defTabSz="914191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77" algn="l" defTabSz="914191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72" algn="l" defTabSz="914191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68" algn="l" defTabSz="914191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636039"/>
            <a:ext cx="2520237" cy="1432921"/>
          </a:xfrm>
          <a:prstGeom prst="rect">
            <a:avLst/>
          </a:prstGeom>
        </p:spPr>
      </p:pic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-36512" y="1290269"/>
            <a:ext cx="9180512" cy="1994715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サービス提供者さんが利用者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さんのご自宅に浴槽を持参し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入浴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サービス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を提供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する</a:t>
            </a:r>
            <a:r>
              <a:rPr lang="en-US" altLang="ja-JP" sz="17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『</a:t>
            </a:r>
            <a:r>
              <a:rPr lang="ja-JP" altLang="en-US" sz="17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訪問入浴サービス</a:t>
            </a:r>
            <a:r>
              <a:rPr lang="en-US" altLang="ja-JP" sz="17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』.</a:t>
            </a:r>
            <a:r>
              <a:rPr lang="en-US" altLang="ja-JP" sz="17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17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実際にどのように行われるのか、デモンストレーション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をしてもらいながら、</a:t>
            </a:r>
            <a: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サービスを受ける制度のお話もしていただきます</a:t>
            </a:r>
            <a: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.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是非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みなさんのご参加をお待ち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して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おります。</a:t>
            </a:r>
            <a: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     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 　</a:t>
            </a:r>
            <a:r>
              <a:rPr lang="ja-JP" altLang="en-US" sz="16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                                                                                                                   </a:t>
            </a:r>
            <a:endParaRPr lang="ja-JP" altLang="en-US" sz="9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1534230" y="196280"/>
            <a:ext cx="6062106" cy="1072480"/>
            <a:chOff x="2411760" y="332652"/>
            <a:chExt cx="6062104" cy="1368153"/>
          </a:xfrm>
        </p:grpSpPr>
        <p:sp>
          <p:nvSpPr>
            <p:cNvPr id="9" name="フローチャート : せん孔テープ 8"/>
            <p:cNvSpPr/>
            <p:nvPr/>
          </p:nvSpPr>
          <p:spPr>
            <a:xfrm>
              <a:off x="2411760" y="332652"/>
              <a:ext cx="6048670" cy="1368153"/>
            </a:xfrm>
            <a:prstGeom prst="flowChartPunchedTap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2555776" y="501894"/>
              <a:ext cx="5918088" cy="923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ja-JP" altLang="en-US" sz="53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訪問入浴サービス</a:t>
              </a:r>
            </a:p>
          </p:txBody>
        </p:sp>
      </p:grpSp>
      <p:sp>
        <p:nvSpPr>
          <p:cNvPr id="6" name="正方形/長方形 5"/>
          <p:cNvSpPr/>
          <p:nvPr/>
        </p:nvSpPr>
        <p:spPr>
          <a:xfrm rot="21143269">
            <a:off x="38193" y="175393"/>
            <a:ext cx="1904047" cy="677088"/>
          </a:xfrm>
          <a:prstGeom prst="rect">
            <a:avLst/>
          </a:prstGeom>
          <a:noFill/>
          <a:ln w="3175">
            <a:noFill/>
          </a:ln>
        </p:spPr>
        <p:txBody>
          <a:bodyPr wrap="square" lIns="91419" tIns="45710" rIns="91419" bIns="45710">
            <a:spAutoFit/>
          </a:bodyPr>
          <a:lstStyle/>
          <a:p>
            <a:pPr algn="ctr"/>
            <a:endParaRPr lang="ja-JP" altLang="en-US" sz="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6" name="タイトル 7"/>
          <p:cNvSpPr txBox="1">
            <a:spLocks/>
          </p:cNvSpPr>
          <p:nvPr/>
        </p:nvSpPr>
        <p:spPr>
          <a:xfrm>
            <a:off x="-252536" y="3212975"/>
            <a:ext cx="8964995" cy="3312369"/>
          </a:xfrm>
          <a:prstGeom prst="rect">
            <a:avLst/>
          </a:prstGeom>
        </p:spPr>
        <p:txBody>
          <a:bodyPr vert="horz" lIns="91419" tIns="45710" rIns="91419" bIns="45710" rtlCol="0" anchor="ctr">
            <a:normAutofit fontScale="97500" lnSpcReduction="10000"/>
          </a:bodyPr>
          <a:lstStyle>
            <a:lvl1pPr algn="ctr" defTabSz="914191" rtl="0" eaLnBrk="1" latinLnBrk="0" hangingPunct="1">
              <a:spcBef>
                <a:spcPct val="0"/>
              </a:spcBef>
              <a:buNone/>
              <a:defRPr kumimoji="1"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en-US" altLang="ja-JP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      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 　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開催日時　　　平成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28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火曜日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00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13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：００　　　　　　　　　　　　　　　　　　　　　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  　　 　　</a:t>
            </a:r>
            <a:r>
              <a:rPr lang="ja-JP" altLang="en-US" sz="800" dirty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場　　　所　　　市民活動プラザ星園　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403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号室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札幌市中央区南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条西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丁目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5-74)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 　    　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 　　 　　 </a:t>
            </a:r>
            <a:r>
              <a:rPr lang="ja-JP" altLang="en-US" sz="8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  加 費    　無　  料   　　　　　　　　　　　　　　　　　　　　　　　　　　　　　　　　　　　　　　　　　　　　　　　    　</a:t>
            </a:r>
            <a:r>
              <a:rPr lang="en-US" altLang="ja-JP" sz="1700" dirty="0" smtClean="0">
                <a:solidFill>
                  <a:schemeClr val="accent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1700" dirty="0" smtClean="0">
                <a:solidFill>
                  <a:schemeClr val="accent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 　　　 　 </a:t>
            </a:r>
            <a:r>
              <a:rPr lang="ja-JP" altLang="en-US" sz="8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定　　  員    　約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名                                                                                            　　　   </a:t>
            </a:r>
            <a:r>
              <a:rPr lang="en-US" altLang="ja-JP" sz="1700" dirty="0" smtClean="0">
                <a:solidFill>
                  <a:schemeClr val="accent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1700" dirty="0" smtClean="0">
                <a:solidFill>
                  <a:schemeClr val="accent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 　　　 　</a:t>
            </a:r>
            <a:r>
              <a:rPr lang="ja-JP" altLang="en-US" sz="8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協　　  力　　　アースサポート株式会社　　　　　　　　　　　　　　　　　 　　　　　　　　　　　　　　　　　　　　　　 　 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1700" dirty="0" smtClean="0">
                <a:solidFill>
                  <a:schemeClr val="accent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</a:t>
            </a:r>
            <a:r>
              <a:rPr lang="ja-JP" altLang="en-US" sz="8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お申込み　　</a:t>
            </a:r>
            <a:r>
              <a:rPr lang="ja-JP" altLang="en-US" sz="6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　　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医療法人 稲生会 生涯医療クリニックさっぽろ　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011-685-2799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                                                                  　　　　　                             </a:t>
            </a:r>
            <a:r>
              <a:rPr lang="en-US" altLang="ja-JP" sz="1700" dirty="0" smtClean="0">
                <a:solidFill>
                  <a:schemeClr val="accent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1700" dirty="0" smtClean="0">
                <a:solidFill>
                  <a:schemeClr val="accent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1700" dirty="0" smtClean="0">
                <a:solidFill>
                  <a:schemeClr val="accent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  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 　　　　　　　　　　</a:t>
            </a:r>
            <a:r>
              <a:rPr lang="ja-JP" altLang="en-US" sz="1700" dirty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締め切り　：　平成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28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27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</a:t>
            </a:r>
            <a:r>
              <a:rPr lang="ja-JP" altLang="en-US" sz="8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ア</a:t>
            </a:r>
            <a:r>
              <a:rPr lang="ja-JP" altLang="en-US" sz="6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ク</a:t>
            </a:r>
            <a:r>
              <a:rPr lang="ja-JP" altLang="en-US" sz="6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セ</a:t>
            </a:r>
            <a:r>
              <a:rPr lang="ja-JP" altLang="en-US" sz="6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　 </a:t>
            </a:r>
            <a:r>
              <a:rPr lang="ja-JP" altLang="en-US" sz="6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　　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市営地下鉄 中島公園駅 下車 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番出口徒歩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</a:t>
            </a:r>
            <a:b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</a:t>
            </a:r>
            <a:r>
              <a:rPr lang="ja-JP" altLang="en-US" sz="8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駐</a:t>
            </a:r>
            <a:r>
              <a:rPr lang="ja-JP" altLang="en-US" sz="6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 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車</a:t>
            </a:r>
            <a:r>
              <a:rPr lang="ja-JP" altLang="en-US" sz="6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 </a:t>
            </a:r>
            <a:r>
              <a:rPr lang="ja-JP" altLang="en-US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場　  　専用駐車場はありません。最寄りの有料駐車場をご利用ください。</a:t>
            </a:r>
            <a: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17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16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      </a:t>
            </a:r>
            <a:r>
              <a:rPr lang="ja-JP" altLang="en-US" sz="1600" b="1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</a:t>
            </a:r>
            <a:r>
              <a:rPr lang="ja-JP" altLang="en-US" sz="16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                                                         </a:t>
            </a:r>
            <a:r>
              <a:rPr lang="en-US" altLang="ja-JP" sz="16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16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16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                                                                                                                   </a:t>
            </a:r>
            <a:endParaRPr lang="ja-JP" altLang="en-US" sz="9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-150671" y="3140968"/>
            <a:ext cx="9445343" cy="3528392"/>
            <a:chOff x="207546" y="3140968"/>
            <a:chExt cx="8868528" cy="3528392"/>
          </a:xfrm>
        </p:grpSpPr>
        <p:sp>
          <p:nvSpPr>
            <p:cNvPr id="2" name="正方形/長方形 1"/>
            <p:cNvSpPr/>
            <p:nvPr/>
          </p:nvSpPr>
          <p:spPr>
            <a:xfrm>
              <a:off x="322513" y="3140968"/>
              <a:ext cx="8713983" cy="648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✿✿✿ ✿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 ✿ ✿ ✿ ✿ ✿ ✿ 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✿ ✿✿✿ 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 ✿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✿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✿✿✿ ✿✿✿ ✿✿✿✿✿✿ ✿✿✿ ✿✿✿ ✿✿✿ 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✿ 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✿✿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✿ ✿✿✿ ✿✿✿✿✿✿ ✿✿✿ ✿✿✿ ✿✿✿ ✿✿✿ ✿✿✿ ✿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✿✿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 ✿ ✿ ✿ ✿ 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/>
              </a:r>
              <a:b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</a:br>
              <a:endParaRPr kumimoji="1" lang="ja-JP" altLang="en-US" sz="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 rot="16200000">
              <a:off x="7203866" y="4509120"/>
              <a:ext cx="3096343" cy="648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✿✿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✿ ✿✿✿ ✿✿ ✿✿ ✿✿ 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 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✿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 ✿✿ 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 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✿✿✿✿✿✿ ✿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</a:t>
              </a:r>
              <a:endParaRPr kumimoji="1" lang="ja-JP" altLang="en-US" sz="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22513" y="6021288"/>
              <a:ext cx="8713983" cy="648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✿✿✿ ✿✿✿ ✿✿✿ ✿✿✿ ✿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 ✿ ✿ ✿ ✿ ✿ ✿ 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✿ ✿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 ✿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✿✿✿✿✿✿ 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 ✿ 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✿ ✿✿✿ ✿✿✿ 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✿✿ 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✿✿✿ ✿✿✿ ✿✿✿✿✿✿ ✿✿✿ ✿✿✿ ✿✿✿ ✿✿✿ ✿✿✿ ✿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✿✿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 ✿ ✿ ✿ ✿ 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/>
              </a:r>
              <a:b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</a:br>
              <a:endParaRPr kumimoji="1" lang="ja-JP" altLang="en-US" sz="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 rot="16200000">
              <a:off x="-1016590" y="4509120"/>
              <a:ext cx="3096343" cy="648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✿✿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✿ ✿✿✿ ✿✿ ✿✿ ✿✿ 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 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✿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 ✿✿ 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 </a:t>
              </a:r>
              <a:r>
                <a:rPr lang="ja-JP" altLang="en-US" sz="800" dirty="0">
                  <a:solidFill>
                    <a:schemeClr val="accent2">
                      <a:lumMod val="75000"/>
                    </a:schemeClr>
                  </a:solidFill>
                </a:rPr>
                <a:t>✿✿✿✿✿✿ ✿</a:t>
              </a:r>
              <a:r>
                <a:rPr lang="ja-JP" altLang="en-US" sz="800" dirty="0" smtClean="0">
                  <a:solidFill>
                    <a:schemeClr val="accent2">
                      <a:lumMod val="75000"/>
                    </a:schemeClr>
                  </a:solidFill>
                </a:rPr>
                <a:t>✿</a:t>
              </a:r>
              <a:endParaRPr kumimoji="1" lang="ja-JP" altLang="en-US" sz="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5" name="正方形/長方形 4"/>
          <p:cNvSpPr/>
          <p:nvPr/>
        </p:nvSpPr>
        <p:spPr>
          <a:xfrm rot="20881181">
            <a:off x="208075" y="268759"/>
            <a:ext cx="176843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教えて</a:t>
            </a:r>
          </a:p>
        </p:txBody>
      </p:sp>
    </p:spTree>
    <p:extLst>
      <p:ext uri="{BB962C8B-B14F-4D97-AF65-F5344CB8AC3E}">
        <p14:creationId xmlns:p14="http://schemas.microsoft.com/office/powerpoint/2010/main" val="729050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C8A6A62607C0842AC5070FA5027571E" ma:contentTypeVersion="15" ma:contentTypeDescription="新しいドキュメントを作成します。" ma:contentTypeScope="" ma:versionID="c1ccb41ea19b8d7752132b99c6be59be">
  <xsd:schema xmlns:xsd="http://www.w3.org/2001/XMLSchema" xmlns:xs="http://www.w3.org/2001/XMLSchema" xmlns:p="http://schemas.microsoft.com/office/2006/metadata/properties" xmlns:ns1="http://schemas.microsoft.com/sharepoint/v3" xmlns:ns2="8ba9f0b5-4c7d-44a1-b60b-055e0ac8ab5c" targetNamespace="http://schemas.microsoft.com/office/2006/metadata/properties" ma:root="true" ma:fieldsID="27be4d2395ed1b9047c6a507bd2313e3" ns1:_="" ns2:_="">
    <xsd:import namespace="http://schemas.microsoft.com/sharepoint/v3"/>
    <xsd:import namespace="8ba9f0b5-4c7d-44a1-b60b-055e0ac8ab5c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1:_dlc_ExpireDateSaved" minOccurs="0"/>
                <xsd:element ref="ns1:_dlc_ExpireDate" minOccurs="0"/>
                <xsd:element ref="ns2:_x006b_775" minOccurs="0"/>
                <xsd:element ref="ns2:asvj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9" nillable="true" ma:displayName="ポリシー適用除外" ma:hidden="true" ma:internalName="_dlc_Exempt" ma:readOnly="true">
      <xsd:simpleType>
        <xsd:restriction base="dms:Unknown"/>
      </xsd:simpleType>
    </xsd:element>
    <xsd:element name="_dlc_ExpireDateSaved" ma:index="10" nillable="true" ma:displayName="元の有効期限" ma:hidden="true" ma:internalName="_dlc_ExpireDateSaved" ma:readOnly="true">
      <xsd:simpleType>
        <xsd:restriction base="dms:DateTime"/>
      </xsd:simpleType>
    </xsd:element>
    <xsd:element name="_dlc_ExpireDate" ma:index="11" nillable="true" ma:displayName="期日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9f0b5-4c7d-44a1-b60b-055e0ac8ab5c" elementFormDefault="qualified">
    <xsd:import namespace="http://schemas.microsoft.com/office/2006/documentManagement/types"/>
    <xsd:import namespace="http://schemas.microsoft.com/office/infopath/2007/PartnerControls"/>
    <xsd:element name="_x006b_775" ma:index="12" nillable="true" ma:displayName="テキスト" ma:internalName="_x006b_775">
      <xsd:simpleType>
        <xsd:restriction base="dms:Text"/>
      </xsd:simpleType>
    </xsd:element>
    <xsd:element name="asvj" ma:index="13" nillable="true" ma:displayName="番号" ma:internalName="asvj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ドキュメント</p:Name>
  <p:Description/>
  <p:Statement/>
  <p:PolicyItems>
    <p:PolicyItem featureId="Microsoft.Office.RecordsManagement.PolicyFeatures.Expiration" staticId="0x0101008C8A6A62607C0842AC5070FA5027571E|-1520387817" UniqueId="0e318579-9e32-4cfd-8736-094af0fd062b">
      <p:Name>保持</p:Name>
      <p:Description>処理対象コンテンツのスケジュールを自動的に設定し、期限に達したコンテンツに対して保持処理を実行します。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14</number>
                  <property>Modified</property>
                  <propertyId>28cf69c5-fa48-462a-b5cd-27b6f9d2bd5f</propertyId>
                  <period>days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 xmlns="http://schemas.microsoft.com/sharepoint/v3">2016-08-24T04:12:06+00:00</_dlc_ExpireDate>
    <_x006b_775 xmlns="8ba9f0b5-4c7d-44a1-b60b-055e0ac8ab5c" xsi:nil="true"/>
    <asvj xmlns="8ba9f0b5-4c7d-44a1-b60b-055e0ac8ab5c" xsi:nil="true"/>
    <_dlc_ExpireDateSaved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27C905C-4756-4373-856E-6EA34D6D01CD}"/>
</file>

<file path=customXml/itemProps2.xml><?xml version="1.0" encoding="utf-8"?>
<ds:datastoreItem xmlns:ds="http://schemas.openxmlformats.org/officeDocument/2006/customXml" ds:itemID="{711BCF44-A9EE-4FAF-9998-4D8282A4AF08}"/>
</file>

<file path=customXml/itemProps3.xml><?xml version="1.0" encoding="utf-8"?>
<ds:datastoreItem xmlns:ds="http://schemas.openxmlformats.org/officeDocument/2006/customXml" ds:itemID="{A016469E-ADA7-4502-AEED-A3A7F59F0A54}"/>
</file>

<file path=customXml/itemProps4.xml><?xml version="1.0" encoding="utf-8"?>
<ds:datastoreItem xmlns:ds="http://schemas.openxmlformats.org/officeDocument/2006/customXml" ds:itemID="{119D62B5-BDAC-442A-8290-870D1EC45A6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212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　サービス提供者さんが利用者さんのご自宅に浴槽を持参し、 　入浴のサービスを提供する『訪問入浴サービス』. 　実際にどのように行われるのか、デモンストレーションをしてもらいながら、 　サービスを受ける制度のお話もしていただきます.　   是非、みなさんのご参加をお待ちしております。        　　 　 　　　　　　　　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DPJ27</dc:creator>
  <cp:lastModifiedBy>DPJ27</cp:lastModifiedBy>
  <cp:revision>31</cp:revision>
  <cp:lastPrinted>2016-08-03T08:42:09Z</cp:lastPrinted>
  <dcterms:created xsi:type="dcterms:W3CDTF">2016-08-02T07:49:23Z</dcterms:created>
  <dcterms:modified xsi:type="dcterms:W3CDTF">2016-08-03T08:45:46Z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policyId">
    <vt:lpwstr>0x0101008C8A6A62607C0842AC5070FA5027571E|-1520387817</vt:lpwstr>
  </property>
  <property fmtid="{D5CDD505-2E9C-101B-9397-08002B2CF9AE}" pid="3" name="ContentTypeId">
    <vt:lpwstr>0x0101008C8A6A62607C0842AC5070FA5027571E</vt:lpwstr>
  </property>
  <property fmtid="{D5CDD505-2E9C-101B-9397-08002B2CF9AE}" pid="4" name="ItemRetentionFormula">
    <vt:lpwstr>&lt;formula id="Microsoft.Office.RecordsManagement.PolicyFeatures.Expiration.Formula.BuiltIn"&gt;&lt;number&gt;14&lt;/number&gt;&lt;property&gt;Modified&lt;/property&gt;&lt;propertyId&gt;28cf69c5-fa48-462a-b5cd-27b6f9d2bd5f&lt;/propertyId&gt;&lt;period&gt;days&lt;/period&gt;&lt;/formula&gt;</vt:lpwstr>
  </property>
</Properties>
</file>